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59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79" r:id="rId11"/>
    <p:sldId id="283" r:id="rId12"/>
    <p:sldId id="268" r:id="rId13"/>
    <p:sldId id="269" r:id="rId14"/>
    <p:sldId id="270" r:id="rId15"/>
    <p:sldId id="284" r:id="rId16"/>
    <p:sldId id="278" r:id="rId17"/>
    <p:sldId id="271" r:id="rId18"/>
    <p:sldId id="282" r:id="rId19"/>
    <p:sldId id="272" r:id="rId20"/>
    <p:sldId id="273" r:id="rId21"/>
    <p:sldId id="280" r:id="rId22"/>
    <p:sldId id="281" r:id="rId23"/>
    <p:sldId id="277" r:id="rId24"/>
    <p:sldId id="285" r:id="rId25"/>
    <p:sldId id="275" r:id="rId26"/>
    <p:sldId id="276" r:id="rId27"/>
    <p:sldId id="25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7"/>
    <p:restoredTop sz="94654"/>
  </p:normalViewPr>
  <p:slideViewPr>
    <p:cSldViewPr snapToGrid="0" snapToObjects="1">
      <p:cViewPr varScale="1">
        <p:scale>
          <a:sx n="137" d="100"/>
          <a:sy n="137" d="100"/>
        </p:scale>
        <p:origin x="19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CB1E8-C7D4-4B4E-BF90-371A300399B4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1964-2F59-49F8-B861-6599C83B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2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www.excelacom.com</a:t>
            </a:r>
            <a:r>
              <a:rPr lang="en-US" dirty="0"/>
              <a:t>/resources/blog/2016-update-what-happens-in-one-internet-minute</a:t>
            </a:r>
          </a:p>
          <a:p>
            <a:r>
              <a:rPr lang="en-US" dirty="0"/>
              <a:t>http://</a:t>
            </a:r>
            <a:r>
              <a:rPr lang="en-US" dirty="0" err="1"/>
              <a:t>www.cisco.com</a:t>
            </a:r>
            <a:r>
              <a:rPr lang="en-US" dirty="0"/>
              <a:t>/c/</a:t>
            </a:r>
            <a:r>
              <a:rPr lang="en-US" dirty="0" err="1"/>
              <a:t>en</a:t>
            </a:r>
            <a:r>
              <a:rPr lang="en-US" dirty="0"/>
              <a:t>/us/solutions/collateral/service-provider/visual-networking-index-</a:t>
            </a:r>
            <a:r>
              <a:rPr lang="en-US" dirty="0" err="1"/>
              <a:t>vni</a:t>
            </a:r>
            <a:r>
              <a:rPr lang="en-US" dirty="0"/>
              <a:t>/</a:t>
            </a:r>
            <a:r>
              <a:rPr lang="en-US" dirty="0" err="1"/>
              <a:t>vni-hyperconnectivity-wp.html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51964-2F59-49F8-B861-6599C83B05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923B9BC-4B8E-4056-B8E7-427943B14CF0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20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508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A4B-48F8-4E45-A167-71A866727774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4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5855E-9D72-430F-9738-BBE4A5255036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5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B542-689F-45A4-AEA4-E4D789B6B528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3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081D-F5C9-4D5F-9C63-B2EC60ADAE69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6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6EA1-62AA-4D73-874B-84E35E894B56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2085-C601-4A6E-83C6-4A83185B64E4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D99A-D0BE-4FED-B100-4DA4ECCC05B2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2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08B-12D1-46FD-97D5-AFCD509223AE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CF05-F973-4957-A9B6-A8E96107323E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8E9051-5D05-432C-ABB1-A41607F86B48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2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D870-F196-4F05-A4FA-96DC4E69BAE5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A29558-9D40-434D-81E6-8FF15491C523}" type="datetime1">
              <a:rPr lang="en-US" smtClean="0"/>
              <a:t>8/31/18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430</a:t>
            </a:r>
          </a:p>
        </p:txBody>
      </p:sp>
    </p:spTree>
    <p:extLst>
      <p:ext uri="{BB962C8B-B14F-4D97-AF65-F5344CB8AC3E}">
        <p14:creationId xmlns:p14="http://schemas.microsoft.com/office/powerpoint/2010/main" val="126242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in 2016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3752" y="1846263"/>
            <a:ext cx="3540784" cy="402272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traffic</a:t>
            </a:r>
          </a:p>
          <a:p>
            <a:pPr lvl="1"/>
            <a:r>
              <a:rPr lang="en-US" dirty="0"/>
              <a:t>1 ZB (1024 EB) by the end of 2016</a:t>
            </a:r>
          </a:p>
          <a:p>
            <a:r>
              <a:rPr lang="en-US" dirty="0"/>
              <a:t>Traffic sources</a:t>
            </a:r>
          </a:p>
          <a:p>
            <a:pPr lvl="1"/>
            <a:r>
              <a:rPr lang="en-US" dirty="0"/>
              <a:t>53% PC (2015)</a:t>
            </a:r>
          </a:p>
          <a:p>
            <a:pPr lvl="1"/>
            <a:r>
              <a:rPr lang="en-US" dirty="0"/>
              <a:t>Estimated to decrease to 29% by 2020</a:t>
            </a:r>
          </a:p>
          <a:p>
            <a:r>
              <a:rPr lang="en-US" dirty="0"/>
              <a:t>Video</a:t>
            </a:r>
          </a:p>
          <a:p>
            <a:pPr lvl="1"/>
            <a:r>
              <a:rPr lang="en-US" dirty="0"/>
              <a:t>Internet-to-TV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r>
              <a:rPr lang="en-US" dirty="0"/>
              <a:t>Virtual reality</a:t>
            </a:r>
          </a:p>
          <a:p>
            <a:pPr lvl="1"/>
            <a:r>
              <a:rPr lang="en-US" dirty="0"/>
              <a:t>Gaming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in 2017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Bandwidth</a:t>
            </a:r>
          </a:p>
          <a:p>
            <a:r>
              <a:rPr lang="en-US" dirty="0"/>
              <a:t>Shared/dedicated</a:t>
            </a:r>
          </a:p>
          <a:p>
            <a:r>
              <a:rPr lang="en-US" dirty="0"/>
              <a:t>Wired/wireless</a:t>
            </a:r>
          </a:p>
          <a:p>
            <a:r>
              <a:rPr lang="en-US" dirty="0"/>
              <a:t>ADSL/Cable/Fiber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Cat5</a:t>
            </a:r>
          </a:p>
          <a:p>
            <a:pPr lvl="1"/>
            <a:r>
              <a:rPr lang="en-US" dirty="0"/>
              <a:t>Cat6</a:t>
            </a:r>
          </a:p>
          <a:p>
            <a:r>
              <a:rPr lang="en-US" dirty="0"/>
              <a:t>802.11</a:t>
            </a:r>
          </a:p>
          <a:p>
            <a:pPr lvl="1"/>
            <a:r>
              <a:rPr lang="en-US" dirty="0"/>
              <a:t>b/g/n/ac</a:t>
            </a:r>
          </a:p>
          <a:p>
            <a:r>
              <a:rPr lang="en-US" dirty="0"/>
              <a:t>3G/4G/LTE/</a:t>
            </a:r>
            <a:r>
              <a:rPr lang="en-US" dirty="0" err="1"/>
              <a:t>WiMax</a:t>
            </a:r>
            <a:endParaRPr lang="en-US" dirty="0"/>
          </a:p>
        </p:txBody>
      </p:sp>
      <p:pic>
        <p:nvPicPr>
          <p:cNvPr id="69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629955"/>
            <a:ext cx="4041775" cy="210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9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Application messages  are broken into small chunks</a:t>
            </a:r>
          </a:p>
          <a:p>
            <a:r>
              <a:rPr lang="en-US" dirty="0"/>
              <a:t>Packets are forwarded across multiple links from source to destination</a:t>
            </a:r>
          </a:p>
          <a:p>
            <a:r>
              <a:rPr lang="en-US" dirty="0"/>
              <a:t>Store and forward</a:t>
            </a:r>
          </a:p>
          <a:p>
            <a:r>
              <a:rPr lang="en-US" dirty="0"/>
              <a:t>Delays</a:t>
            </a:r>
          </a:p>
          <a:p>
            <a:r>
              <a:rPr lang="en-US" dirty="0"/>
              <a:t>Packet loss</a:t>
            </a:r>
          </a:p>
          <a:p>
            <a:r>
              <a:rPr lang="en-US" dirty="0"/>
              <a:t>Queues and buffers</a:t>
            </a:r>
          </a:p>
          <a:p>
            <a:r>
              <a:rPr lang="en-US" dirty="0"/>
              <a:t>Packet switching</a:t>
            </a:r>
          </a:p>
          <a:p>
            <a:r>
              <a:rPr lang="en-US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636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Network of networks</a:t>
            </a:r>
          </a:p>
          <a:p>
            <a:r>
              <a:rPr lang="en-US" dirty="0"/>
              <a:t>ISP</a:t>
            </a:r>
          </a:p>
          <a:p>
            <a:r>
              <a:rPr lang="en-US" dirty="0"/>
              <a:t>Regional ISP</a:t>
            </a:r>
          </a:p>
          <a:p>
            <a:r>
              <a:rPr lang="en-US" dirty="0"/>
              <a:t>Internet exchange point</a:t>
            </a:r>
          </a:p>
          <a:p>
            <a:r>
              <a:rPr lang="en-US" dirty="0"/>
              <a:t>Content delivery networks</a:t>
            </a:r>
          </a:p>
        </p:txBody>
      </p:sp>
      <p:pic>
        <p:nvPicPr>
          <p:cNvPr id="117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534306"/>
            <a:ext cx="4041775" cy="23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58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http://chrisharrison.net/img/internetdensitysplash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296059"/>
            <a:ext cx="7543800" cy="31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16</a:t>
            </a:fld>
            <a:endParaRPr lang="en-US"/>
          </a:p>
        </p:txBody>
      </p:sp>
      <p:sp>
        <p:nvSpPr>
          <p:cNvPr id="370" name="Oval 3"/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371" name="Straight Connector 10"/>
          <p:cNvCxnSpPr>
            <a:cxnSpLocks noChangeShapeType="1"/>
            <a:stCxn id="623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traight Connector 297"/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traight Connector 298"/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traight Connector 299"/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traight Connector 300"/>
          <p:cNvCxnSpPr>
            <a:cxnSpLocks noChangeShapeType="1"/>
            <a:stCxn id="653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traight Connector 301"/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traight Connector 302"/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traight Connector 303"/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traight Connector 304"/>
          <p:cNvCxnSpPr>
            <a:cxnSpLocks noChangeShapeType="1"/>
            <a:endCxn id="621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9958"/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381" name="Group 347"/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382" name="Oval 38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3" name="Rectangle 382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4" name="Oval 38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5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6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7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8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9" name="Straight Connector 388"/>
            <p:cNvCxnSpPr>
              <a:cxnSpLocks noChangeShapeType="1"/>
              <a:endCxn id="38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" name="Straight Connector 38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1" name="Group 347"/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392" name="Oval 39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3" name="Rectangle 39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4" name="Oval 39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5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7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8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9" name="Straight Connector 398"/>
            <p:cNvCxnSpPr>
              <a:cxnSpLocks noChangeShapeType="1"/>
              <a:endCxn id="39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" name="Straight Connector 39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1" name="Group 347"/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02" name="Oval 40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3" name="Rectangle 40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7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8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9" name="Straight Connector 408"/>
            <p:cNvCxnSpPr>
              <a:cxnSpLocks noChangeShapeType="1"/>
              <a:endCxn id="4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" name="Straight Connector 4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1" name="Group 347"/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12" name="Oval 41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3" name="Rectangle 412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4" name="Oval 41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5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6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7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9" name="Straight Connector 418"/>
            <p:cNvCxnSpPr>
              <a:cxnSpLocks noChangeShapeType="1"/>
              <a:endCxn id="41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" name="Straight Connector 41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1" name="Oval 3"/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22" name="Straight Connector 10"/>
          <p:cNvCxnSpPr>
            <a:cxnSpLocks noChangeShapeType="1"/>
            <a:stCxn id="435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traight Connector 297"/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traight Connector 298"/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traight Connector 299"/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traight Connector 300"/>
          <p:cNvCxnSpPr>
            <a:cxnSpLocks noChangeShapeType="1"/>
            <a:stCxn id="612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7" name="Straight Connector 301"/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8" name="Straight Connector 302"/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9" name="Straight Connector 303"/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" name="Straight Connector 304"/>
          <p:cNvCxnSpPr>
            <a:cxnSpLocks noChangeShapeType="1"/>
            <a:endCxn id="433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1" name="TextBox 39958"/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432" name="Group 347"/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433" name="Oval 43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4" name="Rectangle 43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5" name="Oval 43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6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7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8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9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0" name="Straight Connector 439"/>
            <p:cNvCxnSpPr>
              <a:cxnSpLocks noChangeShapeType="1"/>
              <a:endCxn id="43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" name="Straight Connector 44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2" name="Group 347"/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443" name="Oval 4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4" name="Rectangle 443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5" name="Oval 4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6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7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9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0" name="Straight Connector 449"/>
            <p:cNvCxnSpPr>
              <a:cxnSpLocks noChangeShapeType="1"/>
              <a:endCxn id="4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" name="Straight Connector 4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" name="Group 347"/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Rectangle 453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Oval 45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6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7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8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9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0" name="Straight Connector 459"/>
            <p:cNvCxnSpPr>
              <a:cxnSpLocks noChangeShapeType="1"/>
              <a:endCxn id="45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" name="Straight Connector 46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2" name="Group 347"/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463" name="Oval 46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4" name="Rectangle 463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5" name="Oval 46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6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7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8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9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0" name="Straight Connector 469"/>
            <p:cNvCxnSpPr>
              <a:cxnSpLocks noChangeShapeType="1"/>
              <a:endCxn id="46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" name="Straight Connector 47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2" name="Oval 3"/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73" name="Straight Connector 10"/>
          <p:cNvCxnSpPr>
            <a:cxnSpLocks noChangeShapeType="1"/>
            <a:stCxn id="663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4" name="Straight Connector 297"/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5" name="Straight Connector 298"/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6" name="Straight Connector 299"/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8" name="Straight Connector 301"/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9" name="Straight Connector 302"/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0" name="Straight Connector 303"/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" name="Straight Connector 304"/>
          <p:cNvCxnSpPr>
            <a:cxnSpLocks noChangeShapeType="1"/>
            <a:endCxn id="661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2" name="TextBox 39958"/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483" name="Group 347"/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484" name="Oval 48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5" name="Rectangle 484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6" name="Oval 48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7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8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9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0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1" name="Straight Connector 490"/>
            <p:cNvCxnSpPr>
              <a:cxnSpLocks noChangeShapeType="1"/>
              <a:endCxn id="48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" name="Straight Connector 49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93" name="Group 347"/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494" name="Oval 49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5" name="Rectangle 494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9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0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1" name="Straight Connector 500"/>
            <p:cNvCxnSpPr>
              <a:cxnSpLocks noChangeShapeType="1"/>
              <a:endCxn id="49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" name="Straight Connector 50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3" name="Group 347"/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504" name="Oval 5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5" name="Rectangle 504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6" name="Oval 5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7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8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9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1" name="Straight Connector 510"/>
            <p:cNvCxnSpPr>
              <a:cxnSpLocks noChangeShapeType="1"/>
              <a:endCxn id="5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" name="Straight Connector 5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3" name="Group 347"/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514" name="Oval 51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5" name="Rectangle 514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6" name="Oval 51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7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8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9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0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21" name="Straight Connector 520"/>
            <p:cNvCxnSpPr>
              <a:cxnSpLocks noChangeShapeType="1"/>
              <a:endCxn id="51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" name="Straight Connector 52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3" name="Group 347"/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524" name="Oval 52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5" name="Rectangle 524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6" name="Oval 52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7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8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9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0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31" name="Straight Connector 530"/>
            <p:cNvCxnSpPr>
              <a:cxnSpLocks noChangeShapeType="1"/>
              <a:endCxn id="52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" name="Straight Connector 53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3" name="Group 347"/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43" name="Group 2"/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5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5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 dirty="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 dirty="0"/>
                <a:t>net</a:t>
              </a:r>
            </a:p>
          </p:txBody>
        </p:sp>
      </p:grpSp>
      <p:grpSp>
        <p:nvGrpSpPr>
          <p:cNvPr id="546" name="Group 135"/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54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8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49" name="Group 138"/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5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1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52" name="Group 141"/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5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55" name="Group 147"/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5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58" name="Group 150"/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55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0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61" name="Group 160"/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5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64" name="Group 163"/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5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67" name="Group 169"/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5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70" name="Group 172"/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5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573" name="Group 175"/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5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576" name="TextBox 179"/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577" name="TextBox 180"/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578" name="TextBox 181"/>
          <p:cNvSpPr txBox="1">
            <a:spLocks noChangeArrowheads="1"/>
          </p:cNvSpPr>
          <p:nvPr/>
        </p:nvSpPr>
        <p:spPr bwMode="auto">
          <a:xfrm rot="11651262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579" name="TextBox 182"/>
          <p:cNvSpPr txBox="1">
            <a:spLocks noChangeArrowheads="1"/>
          </p:cNvSpPr>
          <p:nvPr/>
        </p:nvSpPr>
        <p:spPr bwMode="auto">
          <a:xfrm rot="16607303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580" name="Straight Connector 12"/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1" name="Straight Connector 502"/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2" name="Straight Connector 503"/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" name="Straight Connector 504"/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4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6" name="Straight Connector 510"/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7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8" name="Straight Connector 513"/>
          <p:cNvCxnSpPr>
            <a:cxnSpLocks noChangeShapeType="1"/>
            <a:endCxn id="653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89" name="Group 347"/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Rectangle 59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Oval 59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3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4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5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6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7" name="Straight Connector 596"/>
            <p:cNvCxnSpPr>
              <a:cxnSpLocks noChangeShapeType="1"/>
              <a:endCxn id="59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8" name="Straight Connector 59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9" name="Group 347"/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600" name="Oval 59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1" name="Rectangle 600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2" name="Oval 60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3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4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5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6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7" name="Straight Connector 606"/>
            <p:cNvCxnSpPr>
              <a:cxnSpLocks noChangeShapeType="1"/>
              <a:endCxn id="60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8" name="Straight Connector 60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09" name="Group 347"/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610" name="Oval 60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1" name="Rectangle 610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2" name="Oval 61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3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4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5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6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17" name="Straight Connector 616"/>
            <p:cNvCxnSpPr>
              <a:cxnSpLocks noChangeShapeType="1"/>
              <a:endCxn id="61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" name="Straight Connector 61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19" name="Straight Connector 508"/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20" name="Group 347"/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621" name="Oval 62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2" name="Rectangle 62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3" name="Oval 62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4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5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6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7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28" name="Straight Connector 627"/>
            <p:cNvCxnSpPr>
              <a:cxnSpLocks noChangeShapeType="1"/>
              <a:endCxn id="6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9" name="Straight Connector 62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0" name="Group 347"/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631" name="Oval 63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2" name="Rectangle 63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3" name="Oval 63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4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5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6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7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38" name="Straight Connector 637"/>
            <p:cNvCxnSpPr>
              <a:cxnSpLocks noChangeShapeType="1"/>
              <a:endCxn id="63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9" name="Straight Connector 63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0" name="Group 439"/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641" name="Oval 64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2" name="Rectangle 64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3" name="Oval 64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48" name="Straight Connector 647"/>
            <p:cNvCxnSpPr>
              <a:cxnSpLocks noChangeShapeType="1"/>
              <a:endCxn id="64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9" name="Straight Connector 64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50" name="Group 347"/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651" name="Oval 6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2" name="Rectangle 651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53" name="Oval 6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4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55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56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57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58" name="Straight Connector 657"/>
            <p:cNvCxnSpPr>
              <a:cxnSpLocks noChangeShapeType="1"/>
              <a:endCxn id="6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9" name="Straight Connector 6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60" name="Group 347"/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661" name="Oval 6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2" name="Rectangle 661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63" name="Oval 6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4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65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66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67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68" name="Straight Connector 667"/>
            <p:cNvCxnSpPr>
              <a:cxnSpLocks noChangeShapeType="1"/>
              <a:endCxn id="6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9" name="Straight Connector 6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0" name="Group 347"/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671" name="Oval 67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2" name="Rectangle 671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73" name="Oval 67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4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75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6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7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78" name="Straight Connector 677"/>
            <p:cNvCxnSpPr>
              <a:cxnSpLocks noChangeShapeType="1"/>
              <a:endCxn id="67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9" name="Straight Connector 67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80" name="Group 531"/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681" name="Oval 68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2" name="Rectangle 681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83" name="Oval 68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4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85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86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87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88" name="Straight Connector 687"/>
            <p:cNvCxnSpPr>
              <a:cxnSpLocks noChangeShapeType="1"/>
              <a:endCxn id="68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9" name="Straight Connector 68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90" name="Straight Connector 506"/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91" name="Group 166"/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69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3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694" name="Group 20"/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695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698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9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696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7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00" name="Group 39939"/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701" name="Straight Connector 7"/>
            <p:cNvCxnSpPr>
              <a:cxnSpLocks noChangeShapeType="1"/>
              <a:stCxn id="484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2" name="Straight Connector 415"/>
            <p:cNvCxnSpPr>
              <a:cxnSpLocks noChangeShapeType="1"/>
              <a:endCxn id="623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3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04" name="Group 39937"/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705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06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709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0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707" name="Straight Connector 519"/>
            <p:cNvCxnSpPr>
              <a:cxnSpLocks noChangeShapeType="1"/>
              <a:stCxn id="709" idx="6"/>
              <a:endCxn id="433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8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11" name="Straight Connector 500"/>
          <p:cNvCxnSpPr>
            <a:cxnSpLocks noChangeShapeType="1"/>
            <a:endCxn id="714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2" name="Straight Connector 501"/>
          <p:cNvCxnSpPr>
            <a:cxnSpLocks noChangeShapeType="1"/>
            <a:endCxn id="714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3" name="Straight Connector 514"/>
          <p:cNvCxnSpPr>
            <a:cxnSpLocks noChangeShapeType="1"/>
            <a:endCxn id="714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4" name="Oval 517"/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15" name="Straight Connector 39941"/>
          <p:cNvCxnSpPr>
            <a:cxnSpLocks noChangeShapeType="1"/>
            <a:stCxn id="714" idx="0"/>
            <a:endCxn id="534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" name="Straight Connector 524"/>
          <p:cNvCxnSpPr>
            <a:cxnSpLocks noChangeShapeType="1"/>
            <a:endCxn id="623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" name="Group 144"/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71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20" name="Group 131"/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7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23" name="Group 153"/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72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726" name="Straight Connector 509"/>
          <p:cNvCxnSpPr>
            <a:cxnSpLocks noChangeShapeType="1"/>
            <a:endCxn id="72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" name="Straight Connector 511"/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8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29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730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1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 dirty="0">
                <a:solidFill>
                  <a:schemeClr val="bg1"/>
                </a:solidFill>
              </a:rPr>
              <a:t>Content provider network</a:t>
            </a:r>
          </a:p>
        </p:txBody>
      </p:sp>
    </p:spTree>
    <p:extLst>
      <p:ext uri="{BB962C8B-B14F-4D97-AF65-F5344CB8AC3E}">
        <p14:creationId xmlns:p14="http://schemas.microsoft.com/office/powerpoint/2010/main" val="35562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868479"/>
            <a:ext cx="7543800" cy="39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9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1" name="Group 347"/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22" name="Oval 12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6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7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8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9" name="Straight Connector 128"/>
            <p:cNvCxnSpPr>
              <a:cxnSpLocks noChangeShapeType="1"/>
              <a:endCxn id="12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Straight Connector 12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2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3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34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5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6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9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41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3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4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46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9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50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1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52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53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54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157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58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9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</p:grpSp>
      <p:sp>
        <p:nvSpPr>
          <p:cNvPr id="160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61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62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5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67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171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87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8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89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90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91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92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2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81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2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83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84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85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3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77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8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79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80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75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6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195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96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7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8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  <p:sp>
          <p:nvSpPr>
            <p:cNvPr id="200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1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202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3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</p:grpSp>
      <p:sp>
        <p:nvSpPr>
          <p:cNvPr id="206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7" name="Group 206"/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20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21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21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21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22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22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21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21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21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21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4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225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6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227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228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229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1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232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3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234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235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236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237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0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router</a:t>
            </a:r>
          </a:p>
        </p:txBody>
      </p:sp>
      <p:sp>
        <p:nvSpPr>
          <p:cNvPr id="241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switch</a:t>
            </a:r>
          </a:p>
        </p:txBody>
      </p:sp>
      <p:sp>
        <p:nvSpPr>
          <p:cNvPr id="242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243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244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246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247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251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2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</p:grpSp>
        <p:grpSp>
          <p:nvGrpSpPr>
            <p:cNvPr id="248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49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0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253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25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</p:grpSp>
      <p:sp>
        <p:nvSpPr>
          <p:cNvPr id="256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257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258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9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0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261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1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6" grpId="1"/>
      <p:bldP spid="160" grpId="0"/>
      <p:bldP spid="160" grpId="1"/>
      <p:bldP spid="242" grpId="0"/>
      <p:bldP spid="256" grpId="0"/>
      <p:bldP spid="25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Processing delay (&lt; 1µs)</a:t>
                </a:r>
              </a:p>
              <a:p>
                <a:pPr lvl="1"/>
                <a:r>
                  <a:rPr lang="en-US" dirty="0"/>
                  <a:t>Reading/updating the packet</a:t>
                </a:r>
              </a:p>
              <a:p>
                <a:pPr lvl="1"/>
                <a:r>
                  <a:rPr lang="en-US" dirty="0"/>
                  <a:t>Error checking</a:t>
                </a:r>
              </a:p>
              <a:p>
                <a:r>
                  <a:rPr lang="en-US" dirty="0"/>
                  <a:t>Queueing delay (1µ-10ms)</a:t>
                </a:r>
              </a:p>
              <a:p>
                <a:pPr lvl="1"/>
                <a:r>
                  <a:rPr lang="en-US" dirty="0"/>
                  <a:t>FCFS</a:t>
                </a:r>
              </a:p>
              <a:p>
                <a:pPr lvl="1"/>
                <a:r>
                  <a:rPr lang="en-US" b="0" dirty="0" smtClean="0"/>
                  <a:t>Traffic intensity: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𝑝𝑘𝑡𝑠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𝑝𝑘𝑡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𝑖𝑛𝑐𝑟𝑒𝑎𝑠𝑖𝑛𝑔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 0−1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𝑝𝑘𝑡𝑠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𝑡𝑦𝑝𝑖𝑐𝑎𝑙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𝑡𝑟𝑎𝑓𝑓𝑖𝑐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𝑟𝑎𝑛𝑑𝑜𝑚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98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Transmission delay (1µ-10ms)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𝑆𝑖𝑧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𝑝𝑘𝑡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𝑅𝑎𝑡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𝑙𝑛𝑘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 </a:t>
                </a:r>
                <a:r>
                  <a:rPr lang="en-US" dirty="0" err="1"/>
                  <a:t>Gbps</a:t>
                </a:r>
                <a:r>
                  <a:rPr lang="en-US" dirty="0"/>
                  <a:t> = 1,000,000,000 bits/sec</a:t>
                </a:r>
              </a:p>
              <a:p>
                <a:r>
                  <a:rPr lang="en-US" dirty="0"/>
                  <a:t>Propagation delay (10ms)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2∗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𝑠𝑝𝑒𝑒𝑑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8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familiar with terminology</a:t>
            </a:r>
          </a:p>
          <a:p>
            <a:r>
              <a:rPr lang="en-US" dirty="0"/>
              <a:t>Use the Internet as example</a:t>
            </a:r>
          </a:p>
          <a:p>
            <a:pPr lvl="1"/>
            <a:r>
              <a:rPr lang="en-US" dirty="0"/>
              <a:t>Edge</a:t>
            </a:r>
          </a:p>
          <a:p>
            <a:pPr lvl="1"/>
            <a:r>
              <a:rPr lang="en-US" dirty="0"/>
              <a:t>Core</a:t>
            </a:r>
          </a:p>
          <a:p>
            <a:r>
              <a:rPr lang="en-US" dirty="0"/>
              <a:t>Review protocol layered model</a:t>
            </a:r>
          </a:p>
          <a:p>
            <a:r>
              <a:rPr lang="en-US" dirty="0"/>
              <a:t>Identify networking problems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8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Four Sources of Packet Delay</a:t>
            </a:r>
            <a:endParaRPr lang="en-US" altLang="en-US" sz="4800" dirty="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4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197100"/>
            <a:ext cx="60198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98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loss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Retransmission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Rate at which bits transferred between sender/receiver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6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Front row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Write “Hello” and a the destination “server” (A or B) on a piece of paper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Write a random number between 1 and 5 on your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Pass the note to the closest student in the 2</a:t>
            </a:r>
            <a:r>
              <a:rPr lang="en-US" baseline="30000" dirty="0"/>
              <a:t>nd</a:t>
            </a:r>
            <a:r>
              <a:rPr lang="en-US" dirty="0"/>
              <a:t> row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row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Subtract 1 from the number on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 the number becomes 0, discard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Pass the note to a student in the 3</a:t>
            </a:r>
            <a:r>
              <a:rPr lang="en-US" baseline="30000" dirty="0"/>
              <a:t>rd</a:t>
            </a:r>
            <a:r>
              <a:rPr lang="en-US" dirty="0"/>
              <a:t> row closest to the destination “server”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row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Subtract 1 from the number on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 the number becomes 0, discard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Pass the note to a student in the 4</a:t>
            </a:r>
            <a:r>
              <a:rPr lang="en-US" baseline="30000" dirty="0"/>
              <a:t>th</a:t>
            </a:r>
            <a:r>
              <a:rPr lang="en-US" dirty="0"/>
              <a:t> row closest to the destination “server” or to the “server” themselves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row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Subtract 1 from the number on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 the number becomes 0, discard the note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Pass the note to a student in the 4</a:t>
            </a:r>
            <a:r>
              <a:rPr lang="en-US" baseline="30000" dirty="0"/>
              <a:t>th</a:t>
            </a:r>
            <a:r>
              <a:rPr lang="en-US" dirty="0"/>
              <a:t> row closest to the destination “server” or to the “server” themselves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Keep the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9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Remote attacks</a:t>
            </a:r>
          </a:p>
          <a:p>
            <a:r>
              <a:rPr lang="en-US" dirty="0"/>
              <a:t>Malware</a:t>
            </a:r>
          </a:p>
          <a:p>
            <a:r>
              <a:rPr lang="en-US" dirty="0" err="1"/>
              <a:t>DDoS</a:t>
            </a:r>
            <a:endParaRPr lang="en-US" dirty="0"/>
          </a:p>
          <a:p>
            <a:r>
              <a:rPr lang="en-US" dirty="0"/>
              <a:t>LOIC</a:t>
            </a:r>
          </a:p>
          <a:p>
            <a:r>
              <a:rPr lang="en-US" dirty="0"/>
              <a:t>Packet sniffing</a:t>
            </a:r>
          </a:p>
          <a:p>
            <a:r>
              <a:rPr lang="en-US" dirty="0"/>
              <a:t>Man-in-the-middle</a:t>
            </a:r>
          </a:p>
          <a:p>
            <a:r>
              <a:rPr lang="en-US" dirty="0"/>
              <a:t>IP spoofing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626885"/>
            <a:ext cx="4041775" cy="2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6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on TV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019893"/>
            <a:ext cx="7543800" cy="36754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Networking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Packet loss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Window scaling issues</a:t>
            </a:r>
          </a:p>
          <a:p>
            <a:r>
              <a:rPr lang="en-US" dirty="0"/>
              <a:t>Response issues</a:t>
            </a:r>
          </a:p>
          <a:p>
            <a:r>
              <a:rPr lang="en-US" dirty="0"/>
              <a:t>Network design</a:t>
            </a:r>
          </a:p>
          <a:p>
            <a:r>
              <a:rPr lang="en-US" dirty="0"/>
              <a:t>Path issues</a:t>
            </a:r>
          </a:p>
          <a:p>
            <a:r>
              <a:rPr lang="en-US" dirty="0"/>
              <a:t>Malformed packets</a:t>
            </a:r>
          </a:p>
          <a:p>
            <a:r>
              <a:rPr lang="en-US" dirty="0"/>
              <a:t>Fragmentation</a:t>
            </a:r>
          </a:p>
          <a:p>
            <a:r>
              <a:rPr lang="en-US" dirty="0"/>
              <a:t>Timing issues</a:t>
            </a:r>
          </a:p>
          <a:p>
            <a:r>
              <a:rPr lang="en-US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9367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Internet?</a:t>
            </a:r>
          </a:p>
          <a:p>
            <a:r>
              <a:rPr lang="en-US" dirty="0"/>
              <a:t>What’s a protocol?</a:t>
            </a:r>
          </a:p>
          <a:p>
            <a:r>
              <a:rPr lang="en-US" dirty="0"/>
              <a:t>Network edge; hosts, access net, physical media</a:t>
            </a:r>
          </a:p>
          <a:p>
            <a:r>
              <a:rPr lang="en-US" dirty="0"/>
              <a:t>Network core: packet/circuit switching, Internet structure</a:t>
            </a:r>
          </a:p>
          <a:p>
            <a:r>
              <a:rPr lang="en-US" dirty="0"/>
              <a:t>Performance: loss, delay, throughput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Protocol layers, service models</a:t>
            </a:r>
          </a:p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7855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Terms: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Fiber, copper, radio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Host</a:t>
            </a:r>
          </a:p>
          <a:p>
            <a:r>
              <a:rPr lang="en-US" dirty="0"/>
              <a:t>NAT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Skype</a:t>
            </a:r>
          </a:p>
          <a:p>
            <a:r>
              <a:rPr lang="en-US" dirty="0"/>
              <a:t>TCP</a:t>
            </a:r>
          </a:p>
          <a:p>
            <a:r>
              <a:rPr lang="en-US" dirty="0"/>
              <a:t>Transmission rate</a:t>
            </a:r>
          </a:p>
          <a:p>
            <a:r>
              <a:rPr lang="en-US" dirty="0"/>
              <a:t>UDP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3-way handshake</a:t>
            </a:r>
          </a:p>
          <a:p>
            <a:r>
              <a:rPr lang="en-US" dirty="0"/>
              <a:t>Application layer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Best-effort delivery</a:t>
            </a:r>
          </a:p>
          <a:p>
            <a:r>
              <a:rPr lang="en-US" dirty="0"/>
              <a:t>Communication link</a:t>
            </a:r>
          </a:p>
          <a:p>
            <a:r>
              <a:rPr lang="en-US" dirty="0"/>
              <a:t>End system</a:t>
            </a:r>
          </a:p>
          <a:p>
            <a:r>
              <a:rPr lang="en-US" dirty="0"/>
              <a:t>Internet Protocol</a:t>
            </a:r>
          </a:p>
          <a:p>
            <a:r>
              <a:rPr lang="en-US" dirty="0"/>
              <a:t>Private address</a:t>
            </a:r>
          </a:p>
          <a:p>
            <a:r>
              <a:rPr lang="en-US" dirty="0"/>
              <a:t>VoIP</a:t>
            </a:r>
          </a:p>
          <a:p>
            <a:r>
              <a:rPr lang="en-US" dirty="0"/>
              <a:t>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0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Terms: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Fiber, copper, radio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Host</a:t>
            </a:r>
          </a:p>
          <a:p>
            <a:r>
              <a:rPr lang="en-US" dirty="0"/>
              <a:t>NAT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Skype</a:t>
            </a:r>
          </a:p>
          <a:p>
            <a:r>
              <a:rPr lang="en-US" dirty="0"/>
              <a:t>TCP</a:t>
            </a:r>
          </a:p>
          <a:p>
            <a:r>
              <a:rPr lang="en-US" dirty="0"/>
              <a:t>Transmission rate</a:t>
            </a:r>
          </a:p>
          <a:p>
            <a:r>
              <a:rPr lang="en-US" dirty="0"/>
              <a:t>UDP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Communication link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End system</a:t>
            </a:r>
          </a:p>
          <a:p>
            <a:r>
              <a:rPr lang="en-US" dirty="0"/>
              <a:t>Private address</a:t>
            </a:r>
          </a:p>
          <a:p>
            <a:r>
              <a:rPr lang="en-US" dirty="0"/>
              <a:t>Internet Protocol</a:t>
            </a:r>
          </a:p>
          <a:p>
            <a:r>
              <a:rPr lang="en-US" dirty="0"/>
              <a:t>Application layer</a:t>
            </a:r>
          </a:p>
          <a:p>
            <a:r>
              <a:rPr lang="en-US" dirty="0"/>
              <a:t>VoIP</a:t>
            </a:r>
          </a:p>
          <a:p>
            <a:r>
              <a:rPr lang="en-US" dirty="0"/>
              <a:t>3-way handshake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Best-effort delivery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SIP</a:t>
            </a:r>
          </a:p>
          <a:p>
            <a:pPr lvl="1"/>
            <a:r>
              <a:rPr lang="en-US" dirty="0"/>
              <a:t>H.323</a:t>
            </a:r>
          </a:p>
          <a:p>
            <a:r>
              <a:rPr lang="en-US" dirty="0"/>
              <a:t>Email</a:t>
            </a:r>
          </a:p>
          <a:p>
            <a:pPr lvl="1"/>
            <a:r>
              <a:rPr lang="en-US" dirty="0"/>
              <a:t>POP3</a:t>
            </a:r>
          </a:p>
          <a:p>
            <a:pPr lvl="1"/>
            <a:r>
              <a:rPr lang="en-US" dirty="0"/>
              <a:t>IMAP</a:t>
            </a:r>
          </a:p>
          <a:p>
            <a:pPr lvl="1"/>
            <a:r>
              <a:rPr lang="en-US" dirty="0"/>
              <a:t>SMTP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Host configuration</a:t>
            </a:r>
          </a:p>
          <a:p>
            <a:pPr lvl="1"/>
            <a:r>
              <a:rPr lang="en-US" dirty="0"/>
              <a:t>DHCP</a:t>
            </a:r>
          </a:p>
          <a:p>
            <a:r>
              <a:rPr lang="en-US" dirty="0"/>
              <a:t>Name resolution</a:t>
            </a:r>
          </a:p>
          <a:p>
            <a:pPr lvl="1"/>
            <a:r>
              <a:rPr lang="en-US" dirty="0"/>
              <a:t>DNS</a:t>
            </a:r>
          </a:p>
          <a:p>
            <a:r>
              <a:rPr lang="en-US" dirty="0"/>
              <a:t>Time synchronization</a:t>
            </a:r>
          </a:p>
          <a:p>
            <a:pPr lvl="1"/>
            <a:r>
              <a:rPr lang="en-US" dirty="0"/>
              <a:t>NTP</a:t>
            </a:r>
          </a:p>
          <a:p>
            <a:r>
              <a:rPr lang="en-US" dirty="0"/>
              <a:t>Simple file transfer</a:t>
            </a:r>
          </a:p>
          <a:p>
            <a:pPr lvl="1"/>
            <a:r>
              <a:rPr lang="en-US" dirty="0"/>
              <a:t>TFTP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format, order of messages sent and received among network entities, and actions taken on message transmission or receipt </a:t>
            </a:r>
          </a:p>
          <a:p>
            <a:r>
              <a:rPr lang="en-US" dirty="0"/>
              <a:t>Defined in RFC (Request for Comments)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1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 Encapsulation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900057"/>
            <a:ext cx="7543800" cy="391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32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Internet</a:t>
            </a:r>
          </a:p>
          <a:p>
            <a:r>
              <a:rPr lang="en-US" dirty="0"/>
              <a:t>Link</a:t>
            </a:r>
          </a:p>
          <a:p>
            <a:r>
              <a:rPr lang="en-US" dirty="0"/>
              <a:t>(Physical)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27" y="1600200"/>
            <a:ext cx="4026546" cy="4525963"/>
          </a:xfrm>
        </p:spPr>
      </p:pic>
    </p:spTree>
    <p:extLst>
      <p:ext uri="{BB962C8B-B14F-4D97-AF65-F5344CB8AC3E}">
        <p14:creationId xmlns:p14="http://schemas.microsoft.com/office/powerpoint/2010/main" val="437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40002-85B2-4804-AC04-571F6AF0362D}" type="slidenum">
              <a:rPr lang="en-US" smtClean="0"/>
              <a:t>9</a:t>
            </a:fld>
            <a:endParaRPr lang="en-US"/>
          </a:p>
        </p:txBody>
      </p:sp>
      <p:sp>
        <p:nvSpPr>
          <p:cNvPr id="364" name="Content Placeholder 36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Clients and Servers</a:t>
            </a:r>
          </a:p>
          <a:p>
            <a:r>
              <a:rPr lang="en-US" dirty="0"/>
              <a:t>Physical media</a:t>
            </a:r>
          </a:p>
          <a:p>
            <a:pPr lvl="1"/>
            <a:r>
              <a:rPr lang="en-US" dirty="0"/>
              <a:t>Wired</a:t>
            </a:r>
          </a:p>
          <a:p>
            <a:pPr lvl="1"/>
            <a:r>
              <a:rPr lang="en-US" dirty="0"/>
              <a:t>Wireless</a:t>
            </a:r>
          </a:p>
          <a:p>
            <a:r>
              <a:rPr lang="en-US" dirty="0"/>
              <a:t>Switches</a:t>
            </a:r>
          </a:p>
          <a:p>
            <a:r>
              <a:rPr lang="en-US" dirty="0"/>
              <a:t>Routers</a:t>
            </a:r>
          </a:p>
          <a:p>
            <a:r>
              <a:rPr lang="en-US" dirty="0"/>
              <a:t>ISPs</a:t>
            </a:r>
          </a:p>
        </p:txBody>
      </p:sp>
      <p:pic>
        <p:nvPicPr>
          <p:cNvPr id="723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2" y="1274762"/>
            <a:ext cx="35433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92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623</TotalTime>
  <Words>805</Words>
  <Application>Microsoft Macintosh PowerPoint</Application>
  <PresentationFormat>On-screen Show (4:3)</PresentationFormat>
  <Paragraphs>323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Cambria Math</vt:lpstr>
      <vt:lpstr>MS PGothic</vt:lpstr>
      <vt:lpstr>ＭＳ Ｐゴシック</vt:lpstr>
      <vt:lpstr>Times New Roman</vt:lpstr>
      <vt:lpstr>Arial</vt:lpstr>
      <vt:lpstr>Retrospect</vt:lpstr>
      <vt:lpstr>Computer Networks</vt:lpstr>
      <vt:lpstr>Objectives</vt:lpstr>
      <vt:lpstr>Basic Terms: Matching</vt:lpstr>
      <vt:lpstr>Basic Terms: Matching</vt:lpstr>
      <vt:lpstr>Services</vt:lpstr>
      <vt:lpstr>Protocols</vt:lpstr>
      <vt:lpstr>Protocol Encapsulation</vt:lpstr>
      <vt:lpstr>TCP/IP Stack</vt:lpstr>
      <vt:lpstr>The Internet</vt:lpstr>
      <vt:lpstr>The Internet in 2016</vt:lpstr>
      <vt:lpstr>The Internet in 2017</vt:lpstr>
      <vt:lpstr>Connection</vt:lpstr>
      <vt:lpstr>Packets</vt:lpstr>
      <vt:lpstr>The Internet</vt:lpstr>
      <vt:lpstr>The Internet</vt:lpstr>
      <vt:lpstr>The Internet</vt:lpstr>
      <vt:lpstr>Internet Structure</vt:lpstr>
      <vt:lpstr>PowerPoint Presentation</vt:lpstr>
      <vt:lpstr>Quality of Service</vt:lpstr>
      <vt:lpstr>Four Sources of Packet Delay</vt:lpstr>
      <vt:lpstr>Quality of Service</vt:lpstr>
      <vt:lpstr>Exercise</vt:lpstr>
      <vt:lpstr>Network Security</vt:lpstr>
      <vt:lpstr>Network Security on TV</vt:lpstr>
      <vt:lpstr>Top 10 Networking Problems</vt:lpstr>
      <vt:lpstr>Lecture Summary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Data Structures</dc:title>
  <dc:creator>Microsoft Office User</dc:creator>
  <cp:lastModifiedBy>Microsoft Office User</cp:lastModifiedBy>
  <cp:revision>37</cp:revision>
  <dcterms:created xsi:type="dcterms:W3CDTF">2016-08-31T14:25:10Z</dcterms:created>
  <dcterms:modified xsi:type="dcterms:W3CDTF">2018-08-31T15:53:49Z</dcterms:modified>
</cp:coreProperties>
</file>